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notesSlide10.xml" ContentType="application/vnd.openxmlformats-officedocument.presentationml.notesSlide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media/image9.png" ContentType="image/png"/>
  <Override PartName="/ppt/media/image28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23.jpeg" ContentType="image/jpe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jpeg" ContentType="image/jpeg"/>
  <Override PartName="/ppt/media/image21.jpeg" ContentType="image/jpeg"/>
  <Override PartName="/ppt/media/image22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0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</p:sldIdLst>
  <p:sldSz cx="12193587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body"/>
          </p:nvPr>
        </p:nvSpPr>
        <p:spPr>
          <a:xfrm>
            <a:off x="653040" y="4002120"/>
            <a:ext cx="5551560" cy="431028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520" spc="-1" strike="noStrike">
                <a:latin typeface="Arial"/>
              </a:rPr>
              <a:t>Format der Notizen mittels Klicken bearbeiten</a:t>
            </a:r>
            <a:endParaRPr b="0" lang="de-DE" sz="252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latin typeface="Arial"/>
              </a:rPr>
              <a:t> 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latin typeface="Arial"/>
              </a:rPr>
              <a:t> 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latin typeface="Arial"/>
              </a:rPr>
              <a:t> 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505" name="PlaceHolder 5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D16DA7B-9E7D-4445-B2CC-C4D6F3012A61}" type="slidenum">
              <a:rPr b="0" lang="de-DE" sz="1400" spc="-1" strike="noStrike">
                <a:latin typeface="Arial"/>
              </a:rPr>
              <a:t>1</a:t>
            </a:fld>
            <a:endParaRPr b="0" lang="de-DE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pPr marL="216000" indent="-2142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Wie sie sehen können, sehen sie nichts -&gt; Fehler eingestehen, im Final wird es besser aussehen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23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CA84518-891C-47E7-A73D-41FC308310C5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pPr marL="216000" indent="-214200">
              <a:lnSpc>
                <a:spcPct val="100000"/>
              </a:lnSpc>
            </a:pPr>
            <a:endParaRPr b="0" lang="de-DE" sz="252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de-DE" sz="252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Mit linker Hand Zeugs erledigen</a:t>
            </a:r>
            <a:endParaRPr b="0" lang="de-DE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Statur behalten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04A6012-BB1B-4061-BA8F-9238F1CF36BD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pPr marL="216000" indent="-2142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Highscore system to help you compare yourself with others and track your own improvements.</a:t>
            </a:r>
            <a:endParaRPr b="0" lang="de-DE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Statistics provide who is first and who is last.</a:t>
            </a:r>
            <a:endParaRPr b="0" lang="de-DE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Push notifications if you’re last to make sure you step up your game.</a:t>
            </a:r>
            <a:endParaRPr b="0" lang="de-DE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reflect upon him/herself by giving an individual rating after finishing a task. This way you will keep track on the parts you have mastered well, but also areas where you still could need some polishing.</a:t>
            </a:r>
            <a:endParaRPr b="0" lang="de-DE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You’ll be able to individualize the amount of points rewarded for each task. In addition to this, you can define your own personal rewards, such as eating a Snickers.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21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2C8EFB4-48A4-4126-82DB-3ECE4733B37C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57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58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99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500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59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60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609480" y="522360"/>
            <a:ext cx="870984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09480" y="3710160"/>
            <a:ext cx="10974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6233040" y="163260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623304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609480" y="3710160"/>
            <a:ext cx="53553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432000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8030520" y="163260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803052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body"/>
          </p:nvPr>
        </p:nvSpPr>
        <p:spPr>
          <a:xfrm>
            <a:off x="432000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 type="body"/>
          </p:nvPr>
        </p:nvSpPr>
        <p:spPr>
          <a:xfrm>
            <a:off x="609480" y="371016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ubTitle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79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36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240" y="1796760"/>
            <a:ext cx="329796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000" y="1866240"/>
            <a:ext cx="11276640" cy="45316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" descr=""/>
          <p:cNvPicPr/>
          <p:nvPr/>
        </p:nvPicPr>
        <p:blipFill>
          <a:blip r:embed="rId2"/>
          <a:stretch/>
        </p:blipFill>
        <p:spPr>
          <a:xfrm>
            <a:off x="720" y="360"/>
            <a:ext cx="12193200" cy="6857640"/>
          </a:xfrm>
          <a:prstGeom prst="rect">
            <a:avLst/>
          </a:prstGeom>
          <a:ln>
            <a:noFill/>
          </a:ln>
        </p:spPr>
      </p:pic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522360"/>
            <a:ext cx="8709840" cy="6534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2790" spc="-1" strike="noStrike">
                <a:latin typeface="Arial"/>
              </a:rPr>
              <a:t>Format des Titeltextes durch Klicken bearbeiten</a:t>
            </a:r>
            <a:endParaRPr b="0" lang="de-DE" sz="279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32600"/>
            <a:ext cx="10974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284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de-DE" sz="2360" spc="-1" strike="noStrike">
                <a:latin typeface="Arial"/>
              </a:rPr>
              <a:t>Format des Gliederungstextes durch Klicken bearbeiten</a:t>
            </a:r>
            <a:endParaRPr b="0" lang="de-DE" sz="2360" spc="-1" strike="noStrike">
              <a:latin typeface="Arial"/>
            </a:endParaRPr>
          </a:p>
          <a:p>
            <a:pPr lvl="1" marL="864000" indent="-324000">
              <a:spcAft>
                <a:spcPts val="1026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b="0" lang="de-DE" sz="2360" spc="-1" strike="noStrike">
                <a:latin typeface="Arial"/>
              </a:rPr>
              <a:t>Zweite Gliederungsebene</a:t>
            </a:r>
            <a:endParaRPr b="0" lang="de-DE" sz="2360" spc="-1" strike="noStrike">
              <a:latin typeface="Arial"/>
            </a:endParaRPr>
          </a:p>
          <a:p>
            <a:pPr lvl="2" marL="1296000" indent="-288000">
              <a:spcAft>
                <a:spcPts val="768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de-DE" sz="2360" spc="-1" strike="noStrike">
                <a:latin typeface="Arial"/>
              </a:rPr>
              <a:t>Dritte Gliederungsebene</a:t>
            </a:r>
            <a:endParaRPr b="0" lang="de-DE" sz="2360" spc="-1" strike="noStrike">
              <a:latin typeface="Arial"/>
            </a:endParaRPr>
          </a:p>
          <a:p>
            <a:pPr lvl="3" marL="1728000" indent="-216000">
              <a:spcAft>
                <a:spcPts val="513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b="0" lang="de-DE" sz="2360" spc="-1" strike="noStrike">
                <a:latin typeface="Arial"/>
              </a:rPr>
              <a:t>Vierte Gliederungsebene</a:t>
            </a:r>
            <a:endParaRPr b="0" lang="de-DE" sz="2360" spc="-1" strike="noStrike">
              <a:latin typeface="Arial"/>
            </a:endParaRPr>
          </a:p>
          <a:p>
            <a:pPr lvl="4" marL="2160000" indent="-216000">
              <a:spcAft>
                <a:spcPts val="255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de-DE" sz="2360" spc="-1" strike="noStrike">
                <a:latin typeface="Arial"/>
              </a:rPr>
              <a:t>Fünfte Gliederungsebene</a:t>
            </a:r>
            <a:endParaRPr b="0" lang="de-DE" sz="2360" spc="-1" strike="noStrike">
              <a:latin typeface="Arial"/>
            </a:endParaRPr>
          </a:p>
          <a:p>
            <a:pPr lvl="5" marL="2592000" indent="-216000">
              <a:spcAft>
                <a:spcPts val="255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de-DE" sz="2360" spc="-1" strike="noStrike">
                <a:latin typeface="Arial"/>
              </a:rPr>
              <a:t>Sechste Gliederungsebene</a:t>
            </a:r>
            <a:endParaRPr b="0" lang="de-DE" sz="2360" spc="-1" strike="noStrike">
              <a:latin typeface="Arial"/>
            </a:endParaRPr>
          </a:p>
          <a:p>
            <a:pPr lvl="6" marL="3024000" indent="-216000">
              <a:spcAft>
                <a:spcPts val="255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b="0" lang="de-DE" sz="2360" spc="-1" strike="noStrike">
                <a:latin typeface="Arial"/>
              </a:rPr>
              <a:t>Siebte Gliederungsebene</a:t>
            </a:r>
            <a:endParaRPr b="0" lang="de-DE" sz="236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dt"/>
          </p:nvPr>
        </p:nvSpPr>
        <p:spPr>
          <a:xfrm>
            <a:off x="609480" y="6247440"/>
            <a:ext cx="2840760" cy="473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latin typeface="Arial"/>
              </a:rPr>
              <a:t> 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ftr"/>
          </p:nvPr>
        </p:nvSpPr>
        <p:spPr>
          <a:xfrm>
            <a:off x="4169880" y="6247440"/>
            <a:ext cx="3864960" cy="4730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de-DE" sz="1400" spc="-1" strike="noStrike">
                <a:latin typeface="Arial"/>
              </a:rPr>
              <a:t> 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sldNum"/>
          </p:nvPr>
        </p:nvSpPr>
        <p:spPr>
          <a:xfrm>
            <a:off x="8742240" y="6247440"/>
            <a:ext cx="2840760" cy="473040"/>
          </a:xfrm>
          <a:prstGeom prst="rect">
            <a:avLst/>
          </a:prstGeom>
        </p:spPr>
        <p:txBody>
          <a:bodyPr lIns="0" rIns="0" tIns="0" bIns="0"/>
          <a:p>
            <a:pPr algn="r"/>
            <a:fld id="{132D7E3F-C387-4915-9F6E-9AD90373945D}" type="slidenum">
              <a:rPr b="0" lang="de-DE" sz="1400" spc="-1" strike="noStrike">
                <a:latin typeface="Arial"/>
              </a:rPr>
              <a:t>1</a:t>
            </a:fld>
            <a:endParaRPr b="0" lang="de-DE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" name="CustomShape 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" name="CustomShape 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" name="CustomShape 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CustomShape 7"/>
          <p:cNvSpPr/>
          <p:nvPr/>
        </p:nvSpPr>
        <p:spPr>
          <a:xfrm rot="21010200">
            <a:off x="8490240" y="1796760"/>
            <a:ext cx="329796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8"/>
          <p:cNvSpPr/>
          <p:nvPr/>
        </p:nvSpPr>
        <p:spPr>
          <a:xfrm>
            <a:off x="459000" y="1866240"/>
            <a:ext cx="11276640" cy="45316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9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10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" name="PlaceHolder 1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1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" name="CustomShape 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5" name="CustomShape 7"/>
          <p:cNvSpPr/>
          <p:nvPr/>
        </p:nvSpPr>
        <p:spPr>
          <a:xfrm rot="21010200">
            <a:off x="8490240" y="1796760"/>
            <a:ext cx="329796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8"/>
          <p:cNvSpPr/>
          <p:nvPr/>
        </p:nvSpPr>
        <p:spPr>
          <a:xfrm>
            <a:off x="459000" y="1866240"/>
            <a:ext cx="11276640" cy="45316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9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 hidden="1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" name="CustomShape 1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1" name="CustomShape 1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" name="CustomShape 1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4" name="CustomShape 1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5" name="CustomShape 17"/>
          <p:cNvSpPr/>
          <p:nvPr/>
        </p:nvSpPr>
        <p:spPr>
          <a:xfrm>
            <a:off x="7289640" y="402120"/>
            <a:ext cx="4476960" cy="605160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6" name="CustomShape 18"/>
          <p:cNvSpPr/>
          <p:nvPr/>
        </p:nvSpPr>
        <p:spPr>
          <a:xfrm rot="16200000">
            <a:off x="3787200" y="2803680"/>
            <a:ext cx="6051600" cy="12524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9"/>
          <p:cNvSpPr/>
          <p:nvPr/>
        </p:nvSpPr>
        <p:spPr>
          <a:xfrm rot="15922200">
            <a:off x="4698360" y="1826280"/>
            <a:ext cx="329724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0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1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PlaceHolder 2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CustomShape 7"/>
          <p:cNvSpPr/>
          <p:nvPr/>
        </p:nvSpPr>
        <p:spPr>
          <a:xfrm rot="21010200">
            <a:off x="8490240" y="1796760"/>
            <a:ext cx="329796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459000" y="1866240"/>
            <a:ext cx="11276640" cy="45316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9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" name="PlaceHolder 1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1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9" name="CustomShape 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0" name="CustomShape 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1" name="CustomShape 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2" name="CustomShape 7"/>
          <p:cNvSpPr/>
          <p:nvPr/>
        </p:nvSpPr>
        <p:spPr>
          <a:xfrm rot="21010200">
            <a:off x="8490240" y="1796760"/>
            <a:ext cx="329796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8"/>
          <p:cNvSpPr/>
          <p:nvPr/>
        </p:nvSpPr>
        <p:spPr>
          <a:xfrm>
            <a:off x="459000" y="1866240"/>
            <a:ext cx="11276640" cy="45316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9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0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6" name="PlaceHolder 1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1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8" name="CustomShape 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9" name="CustomShape 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0" name="CustomShape 7"/>
          <p:cNvSpPr/>
          <p:nvPr/>
        </p:nvSpPr>
        <p:spPr>
          <a:xfrm rot="21010200">
            <a:off x="8490240" y="1796760"/>
            <a:ext cx="329796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8"/>
          <p:cNvSpPr/>
          <p:nvPr/>
        </p:nvSpPr>
        <p:spPr>
          <a:xfrm>
            <a:off x="459000" y="1866240"/>
            <a:ext cx="11276640" cy="45316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9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0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4" name="PlaceHolder 11"/>
          <p:cNvSpPr>
            <a:spLocks noGrp="1"/>
          </p:cNvSpPr>
          <p:nvPr>
            <p:ph type="title"/>
          </p:nvPr>
        </p:nvSpPr>
        <p:spPr>
          <a:xfrm>
            <a:off x="609120" y="175320"/>
            <a:ext cx="10973160" cy="1341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1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4" name="CustomShape 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5" name="CustomShape 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6" name="CustomShape 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7" name="CustomShape 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8" name="CustomShape 7"/>
          <p:cNvSpPr/>
          <p:nvPr/>
        </p:nvSpPr>
        <p:spPr>
          <a:xfrm rot="21010200">
            <a:off x="8490240" y="1796760"/>
            <a:ext cx="329796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"/>
          <p:cNvSpPr/>
          <p:nvPr/>
        </p:nvSpPr>
        <p:spPr>
          <a:xfrm>
            <a:off x="459000" y="1866240"/>
            <a:ext cx="11276640" cy="45316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9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0" hidden="1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2" name="CustomShape 1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4" name="CustomShape 1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5" name="CustomShape 1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6" name="CustomShape 1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7" name="CustomShape 1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8" name="CustomShape 17"/>
          <p:cNvSpPr/>
          <p:nvPr/>
        </p:nvSpPr>
        <p:spPr>
          <a:xfrm>
            <a:off x="7289640" y="402120"/>
            <a:ext cx="4476960" cy="605160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CustomShape 18"/>
          <p:cNvSpPr/>
          <p:nvPr/>
        </p:nvSpPr>
        <p:spPr>
          <a:xfrm rot="16200000">
            <a:off x="3787200" y="2803680"/>
            <a:ext cx="6051600" cy="12524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9"/>
          <p:cNvSpPr/>
          <p:nvPr/>
        </p:nvSpPr>
        <p:spPr>
          <a:xfrm rot="15922200">
            <a:off x="4698360" y="1826280"/>
            <a:ext cx="329724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0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1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3" name="PlaceHolder 2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3" name="CustomShape 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4" name="CustomShape 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5" name="CustomShape 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6" name="CustomShape 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7" name="CustomShape 7"/>
          <p:cNvSpPr/>
          <p:nvPr/>
        </p:nvSpPr>
        <p:spPr>
          <a:xfrm rot="21010200">
            <a:off x="8490240" y="1796760"/>
            <a:ext cx="329796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8"/>
          <p:cNvSpPr/>
          <p:nvPr/>
        </p:nvSpPr>
        <p:spPr>
          <a:xfrm>
            <a:off x="459000" y="1866240"/>
            <a:ext cx="11276640" cy="45316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9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0" hidden="1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1" name="CustomShape 11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2" name="PlaceHolder 1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1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12191040" cy="68558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"/>
          <p:cNvSpPr/>
          <p:nvPr/>
        </p:nvSpPr>
        <p:spPr>
          <a:xfrm>
            <a:off x="360" y="2666880"/>
            <a:ext cx="4189320" cy="41889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2" name="CustomShape 3"/>
          <p:cNvSpPr/>
          <p:nvPr/>
        </p:nvSpPr>
        <p:spPr>
          <a:xfrm>
            <a:off x="360" y="2895480"/>
            <a:ext cx="2360520" cy="23601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3" name="CustomShape 4"/>
          <p:cNvSpPr/>
          <p:nvPr/>
        </p:nvSpPr>
        <p:spPr>
          <a:xfrm>
            <a:off x="8609400" y="5867280"/>
            <a:ext cx="988560" cy="9885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4" name="CustomShape 5"/>
          <p:cNvSpPr/>
          <p:nvPr/>
        </p:nvSpPr>
        <p:spPr>
          <a:xfrm>
            <a:off x="8609400" y="1676520"/>
            <a:ext cx="2817720" cy="281736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5" name="CustomShape 6"/>
          <p:cNvSpPr/>
          <p:nvPr/>
        </p:nvSpPr>
        <p:spPr>
          <a:xfrm>
            <a:off x="7999560" y="8640"/>
            <a:ext cx="1598040" cy="1598040"/>
          </a:xfrm>
          <a:prstGeom prst="ellipse">
            <a:avLst/>
          </a:prstGeom>
          <a:gradFill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6" name="CustomShape 7"/>
          <p:cNvSpPr/>
          <p:nvPr/>
        </p:nvSpPr>
        <p:spPr>
          <a:xfrm rot="21010200">
            <a:off x="8490240" y="1796760"/>
            <a:ext cx="3297960" cy="4388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8"/>
          <p:cNvSpPr/>
          <p:nvPr/>
        </p:nvSpPr>
        <p:spPr>
          <a:xfrm>
            <a:off x="459000" y="1866240"/>
            <a:ext cx="11276640" cy="45316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9"/>
          <p:cNvSpPr/>
          <p:nvPr/>
        </p:nvSpPr>
        <p:spPr>
          <a:xfrm>
            <a:off x="0" y="1440"/>
            <a:ext cx="12191040" cy="68544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0" hidden="1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0" name="CustomShape 11"/>
          <p:cNvSpPr/>
          <p:nvPr/>
        </p:nvSpPr>
        <p:spPr>
          <a:xfrm>
            <a:off x="10438200" y="0"/>
            <a:ext cx="683640" cy="114084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1" name="PlaceHolder 12"/>
          <p:cNvSpPr>
            <a:spLocks noGrp="1"/>
          </p:cNvSpPr>
          <p:nvPr>
            <p:ph type="title"/>
          </p:nvPr>
        </p:nvSpPr>
        <p:spPr>
          <a:xfrm>
            <a:off x="609120" y="175320"/>
            <a:ext cx="10973160" cy="1341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1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16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0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1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0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jpeg"/><Relationship Id="rId9" Type="http://schemas.openxmlformats.org/officeDocument/2006/relationships/slideLayout" Target="../slideLayouts/slideLayout10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0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0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0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0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0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0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0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1152000" y="492480"/>
            <a:ext cx="882432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"/>
          <p:cNvSpPr/>
          <p:nvPr/>
        </p:nvSpPr>
        <p:spPr>
          <a:xfrm>
            <a:off x="1154520" y="4777560"/>
            <a:ext cx="8824320" cy="8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Lernziele spieleriesch selbst erreichen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Jonas hilpp, angelika sudheimer, mert gündüz, jannik adam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Learn IT Yourself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9" name="Grafik 1" descr=""/>
          <p:cNvPicPr/>
          <p:nvPr/>
        </p:nvPicPr>
        <p:blipFill>
          <a:blip r:embed="rId1"/>
          <a:stretch/>
        </p:blipFill>
        <p:spPr>
          <a:xfrm>
            <a:off x="3199680" y="216000"/>
            <a:ext cx="8656560" cy="635616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RUP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706680" y="596880"/>
            <a:ext cx="4172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FP Time Estimation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542" name="Grafik 4" descr=""/>
          <p:cNvPicPr/>
          <p:nvPr/>
        </p:nvPicPr>
        <p:blipFill>
          <a:blip r:embed="rId1"/>
          <a:stretch/>
        </p:blipFill>
        <p:spPr>
          <a:xfrm>
            <a:off x="1440000" y="1363320"/>
            <a:ext cx="8077320" cy="518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721080" y="693000"/>
            <a:ext cx="2407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Burndown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544" name="Grafik 4" descr=""/>
          <p:cNvPicPr/>
          <p:nvPr/>
        </p:nvPicPr>
        <p:blipFill>
          <a:blip r:embed="rId1"/>
          <a:stretch/>
        </p:blipFill>
        <p:spPr>
          <a:xfrm>
            <a:off x="-43920" y="232200"/>
            <a:ext cx="12237480" cy="603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1154520" y="2677680"/>
            <a:ext cx="4349160" cy="22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2"/>
          <p:cNvSpPr/>
          <p:nvPr/>
        </p:nvSpPr>
        <p:spPr>
          <a:xfrm>
            <a:off x="1208520" y="2592000"/>
            <a:ext cx="4407480" cy="22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Workflow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Config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Testing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Automation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Architecture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Patterns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Metrics</a:t>
            </a: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 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Quality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Configuration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2"/>
          <p:cNvSpPr/>
          <p:nvPr/>
        </p:nvSpPr>
        <p:spPr>
          <a:xfrm>
            <a:off x="1154520" y="2603520"/>
            <a:ext cx="882432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6408000" y="2603520"/>
            <a:ext cx="482328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Functional Testing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154520" y="2592720"/>
            <a:ext cx="482328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Unit Testing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1154520" y="4320000"/>
            <a:ext cx="482328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User Testing</a:t>
            </a:r>
            <a:endParaRPr b="0" lang="de-DE" sz="2400" spc="-1" strike="noStrike">
              <a:latin typeface="Arial"/>
            </a:endParaRPr>
          </a:p>
        </p:txBody>
      </p:sp>
      <p:pic>
        <p:nvPicPr>
          <p:cNvPr id="554" name="Picture 453" descr=""/>
          <p:cNvPicPr/>
          <p:nvPr/>
        </p:nvPicPr>
        <p:blipFill>
          <a:blip r:embed="rId1"/>
          <a:stretch/>
        </p:blipFill>
        <p:spPr>
          <a:xfrm>
            <a:off x="9072360" y="2438280"/>
            <a:ext cx="2090520" cy="728640"/>
          </a:xfrm>
          <a:prstGeom prst="rect">
            <a:avLst/>
          </a:prstGeom>
          <a:ln>
            <a:noFill/>
          </a:ln>
        </p:spPr>
      </p:pic>
      <p:pic>
        <p:nvPicPr>
          <p:cNvPr id="555" name="Picture 454" descr=""/>
          <p:cNvPicPr/>
          <p:nvPr/>
        </p:nvPicPr>
        <p:blipFill>
          <a:blip r:embed="rId2"/>
          <a:stretch/>
        </p:blipFill>
        <p:spPr>
          <a:xfrm>
            <a:off x="3023640" y="2329200"/>
            <a:ext cx="1006920" cy="829800"/>
          </a:xfrm>
          <a:prstGeom prst="rect">
            <a:avLst/>
          </a:prstGeom>
          <a:ln>
            <a:noFill/>
          </a:ln>
        </p:spPr>
      </p:pic>
      <p:sp>
        <p:nvSpPr>
          <p:cNvPr id="556" name="CustomShape 6"/>
          <p:cNvSpPr/>
          <p:nvPr/>
        </p:nvSpPr>
        <p:spPr>
          <a:xfrm>
            <a:off x="1154520" y="2808000"/>
            <a:ext cx="4823280" cy="2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the functionality of individual functions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557" name="CustomShape 7"/>
          <p:cNvSpPr/>
          <p:nvPr/>
        </p:nvSpPr>
        <p:spPr>
          <a:xfrm>
            <a:off x="6408000" y="2808000"/>
            <a:ext cx="4823280" cy="2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a complete functionality of the application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558" name="CustomShape 8"/>
          <p:cNvSpPr/>
          <p:nvPr/>
        </p:nvSpPr>
        <p:spPr>
          <a:xfrm>
            <a:off x="1154520" y="4536000"/>
            <a:ext cx="4823280" cy="2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the usability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559" name="CustomShape 9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Testing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2"/>
          <p:cNvSpPr/>
          <p:nvPr/>
        </p:nvSpPr>
        <p:spPr>
          <a:xfrm>
            <a:off x="967680" y="2244600"/>
            <a:ext cx="882432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562" name="Picture 460" descr=""/>
          <p:cNvPicPr/>
          <p:nvPr/>
        </p:nvPicPr>
        <p:blipFill>
          <a:blip r:embed="rId1"/>
          <a:stretch/>
        </p:blipFill>
        <p:spPr>
          <a:xfrm>
            <a:off x="352080" y="2729880"/>
            <a:ext cx="934920" cy="934920"/>
          </a:xfrm>
          <a:prstGeom prst="rect">
            <a:avLst/>
          </a:prstGeom>
          <a:ln>
            <a:noFill/>
          </a:ln>
        </p:spPr>
      </p:pic>
      <p:pic>
        <p:nvPicPr>
          <p:cNvPr id="563" name="Picture 461" descr=""/>
          <p:cNvPicPr/>
          <p:nvPr/>
        </p:nvPicPr>
        <p:blipFill>
          <a:blip r:embed="rId2"/>
          <a:stretch/>
        </p:blipFill>
        <p:spPr>
          <a:xfrm>
            <a:off x="1360080" y="2729880"/>
            <a:ext cx="946440" cy="942120"/>
          </a:xfrm>
          <a:prstGeom prst="rect">
            <a:avLst/>
          </a:prstGeom>
          <a:ln>
            <a:noFill/>
          </a:ln>
        </p:spPr>
      </p:pic>
      <p:pic>
        <p:nvPicPr>
          <p:cNvPr id="564" name="Picture 462" descr=""/>
          <p:cNvPicPr/>
          <p:nvPr/>
        </p:nvPicPr>
        <p:blipFill>
          <a:blip r:embed="rId3"/>
          <a:srcRect l="0" t="20627" r="28" b="22234"/>
          <a:stretch/>
        </p:blipFill>
        <p:spPr>
          <a:xfrm>
            <a:off x="4436280" y="2662200"/>
            <a:ext cx="2155680" cy="923040"/>
          </a:xfrm>
          <a:prstGeom prst="rect">
            <a:avLst/>
          </a:prstGeom>
          <a:ln>
            <a:noFill/>
          </a:ln>
        </p:spPr>
      </p:pic>
      <p:pic>
        <p:nvPicPr>
          <p:cNvPr id="565" name="Picture 463" descr=""/>
          <p:cNvPicPr/>
          <p:nvPr/>
        </p:nvPicPr>
        <p:blipFill>
          <a:blip r:embed="rId4"/>
          <a:stretch/>
        </p:blipFill>
        <p:spPr>
          <a:xfrm>
            <a:off x="4448880" y="3372840"/>
            <a:ext cx="2472480" cy="716400"/>
          </a:xfrm>
          <a:prstGeom prst="rect">
            <a:avLst/>
          </a:prstGeom>
          <a:ln>
            <a:noFill/>
          </a:ln>
        </p:spPr>
      </p:pic>
      <p:pic>
        <p:nvPicPr>
          <p:cNvPr id="566" name="Picture 464" descr=""/>
          <p:cNvPicPr/>
          <p:nvPr/>
        </p:nvPicPr>
        <p:blipFill>
          <a:blip r:embed="rId5"/>
          <a:stretch/>
        </p:blipFill>
        <p:spPr>
          <a:xfrm>
            <a:off x="8975880" y="2707920"/>
            <a:ext cx="1060560" cy="1468080"/>
          </a:xfrm>
          <a:prstGeom prst="rect">
            <a:avLst/>
          </a:prstGeom>
          <a:ln>
            <a:noFill/>
          </a:ln>
        </p:spPr>
      </p:pic>
      <p:pic>
        <p:nvPicPr>
          <p:cNvPr id="567" name="Picture 465" descr=""/>
          <p:cNvPicPr/>
          <p:nvPr/>
        </p:nvPicPr>
        <p:blipFill>
          <a:blip r:embed="rId6"/>
          <a:stretch/>
        </p:blipFill>
        <p:spPr>
          <a:xfrm>
            <a:off x="6653160" y="5365440"/>
            <a:ext cx="1870920" cy="754560"/>
          </a:xfrm>
          <a:prstGeom prst="rect">
            <a:avLst/>
          </a:prstGeom>
          <a:ln>
            <a:noFill/>
          </a:ln>
        </p:spPr>
      </p:pic>
      <p:pic>
        <p:nvPicPr>
          <p:cNvPr id="568" name="Picture 466" descr=""/>
          <p:cNvPicPr/>
          <p:nvPr/>
        </p:nvPicPr>
        <p:blipFill>
          <a:blip r:embed="rId7"/>
          <a:stretch/>
        </p:blipFill>
        <p:spPr>
          <a:xfrm>
            <a:off x="8622720" y="5401080"/>
            <a:ext cx="2062080" cy="718920"/>
          </a:xfrm>
          <a:prstGeom prst="rect">
            <a:avLst/>
          </a:prstGeom>
          <a:ln>
            <a:noFill/>
          </a:ln>
        </p:spPr>
      </p:pic>
      <p:pic>
        <p:nvPicPr>
          <p:cNvPr id="569" name="Picture 467" descr=""/>
          <p:cNvPicPr/>
          <p:nvPr/>
        </p:nvPicPr>
        <p:blipFill>
          <a:blip r:embed="rId8"/>
          <a:stretch/>
        </p:blipFill>
        <p:spPr>
          <a:xfrm>
            <a:off x="10800000" y="5184000"/>
            <a:ext cx="1047240" cy="862920"/>
          </a:xfrm>
          <a:prstGeom prst="rect">
            <a:avLst/>
          </a:prstGeom>
          <a:ln>
            <a:noFill/>
          </a:ln>
        </p:spPr>
      </p:pic>
      <p:sp>
        <p:nvSpPr>
          <p:cNvPr id="570" name="CustomShape 3"/>
          <p:cNvSpPr/>
          <p:nvPr/>
        </p:nvSpPr>
        <p:spPr>
          <a:xfrm>
            <a:off x="9217080" y="4321080"/>
            <a:ext cx="747360" cy="1222920"/>
          </a:xfrm>
          <a:custGeom>
            <a:avLst/>
            <a:gdLst/>
            <a:ahLst/>
            <a:rect l="l" t="t" r="r" b="b"/>
            <a:pathLst>
              <a:path w="2081" h="3402">
                <a:moveTo>
                  <a:pt x="520" y="0"/>
                </a:moveTo>
                <a:lnTo>
                  <a:pt x="520" y="2550"/>
                </a:lnTo>
                <a:lnTo>
                  <a:pt x="0" y="2550"/>
                </a:lnTo>
                <a:lnTo>
                  <a:pt x="1040" y="3401"/>
                </a:lnTo>
                <a:lnTo>
                  <a:pt x="2080" y="2550"/>
                </a:lnTo>
                <a:lnTo>
                  <a:pt x="1560" y="2550"/>
                </a:lnTo>
                <a:lnTo>
                  <a:pt x="1560" y="0"/>
                </a:lnTo>
                <a:lnTo>
                  <a:pt x="520" y="0"/>
                </a:lnTo>
              </a:path>
            </a:pathLst>
          </a:custGeom>
          <a:noFill/>
          <a:ln/>
        </p:spPr>
        <p:style>
          <a:lnRef idx="0"/>
          <a:fillRef idx="0"/>
          <a:effectRef idx="0"/>
          <a:fontRef idx="minor"/>
        </p:style>
      </p:sp>
      <p:sp>
        <p:nvSpPr>
          <p:cNvPr id="571" name="CustomShape 4"/>
          <p:cNvSpPr/>
          <p:nvPr/>
        </p:nvSpPr>
        <p:spPr>
          <a:xfrm>
            <a:off x="352080" y="2225880"/>
            <a:ext cx="24850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Development</a:t>
            </a: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	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72" name="CustomShape 5"/>
          <p:cNvSpPr/>
          <p:nvPr/>
        </p:nvSpPr>
        <p:spPr>
          <a:xfrm>
            <a:off x="4330080" y="2219760"/>
            <a:ext cx="26110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Version Control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73" name="CustomShape 6"/>
          <p:cNvSpPr/>
          <p:nvPr/>
        </p:nvSpPr>
        <p:spPr>
          <a:xfrm>
            <a:off x="7805160" y="2233080"/>
            <a:ext cx="374364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Continuous Integration 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74" name="Line 7"/>
          <p:cNvSpPr/>
          <p:nvPr/>
        </p:nvSpPr>
        <p:spPr>
          <a:xfrm>
            <a:off x="2548800" y="3025080"/>
            <a:ext cx="1656000" cy="36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Line 8"/>
          <p:cNvSpPr/>
          <p:nvPr/>
        </p:nvSpPr>
        <p:spPr>
          <a:xfrm>
            <a:off x="6869160" y="3025080"/>
            <a:ext cx="1944000" cy="36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9"/>
          <p:cNvSpPr/>
          <p:nvPr/>
        </p:nvSpPr>
        <p:spPr>
          <a:xfrm>
            <a:off x="7022880" y="2663640"/>
            <a:ext cx="11944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Trigger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77" name="Line 10"/>
          <p:cNvSpPr/>
          <p:nvPr/>
        </p:nvSpPr>
        <p:spPr>
          <a:xfrm flipH="1">
            <a:off x="2548800" y="3241080"/>
            <a:ext cx="1584000" cy="36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11"/>
          <p:cNvSpPr/>
          <p:nvPr/>
        </p:nvSpPr>
        <p:spPr>
          <a:xfrm>
            <a:off x="352080" y="3817080"/>
            <a:ext cx="6191640" cy="2159280"/>
          </a:xfrm>
          <a:custGeom>
            <a:avLst/>
            <a:gdLst/>
            <a:ahLst/>
            <a:rect l="l" t="t" r="r" b="b"/>
            <a:pathLst>
              <a:path w="14021" h="3774">
                <a:moveTo>
                  <a:pt x="2138" y="820"/>
                </a:moveTo>
                <a:lnTo>
                  <a:pt x="2163" y="902"/>
                </a:lnTo>
                <a:lnTo>
                  <a:pt x="2194" y="985"/>
                </a:lnTo>
                <a:lnTo>
                  <a:pt x="2230" y="1067"/>
                </a:lnTo>
                <a:lnTo>
                  <a:pt x="2272" y="1148"/>
                </a:lnTo>
                <a:lnTo>
                  <a:pt x="2319" y="1229"/>
                </a:lnTo>
                <a:lnTo>
                  <a:pt x="2371" y="1310"/>
                </a:lnTo>
                <a:lnTo>
                  <a:pt x="2429" y="1390"/>
                </a:lnTo>
                <a:lnTo>
                  <a:pt x="2491" y="1469"/>
                </a:lnTo>
                <a:lnTo>
                  <a:pt x="2559" y="1548"/>
                </a:lnTo>
                <a:lnTo>
                  <a:pt x="2633" y="1627"/>
                </a:lnTo>
                <a:lnTo>
                  <a:pt x="2711" y="1704"/>
                </a:lnTo>
                <a:lnTo>
                  <a:pt x="2794" y="1781"/>
                </a:lnTo>
                <a:lnTo>
                  <a:pt x="2882" y="1857"/>
                </a:lnTo>
                <a:lnTo>
                  <a:pt x="2976" y="1932"/>
                </a:lnTo>
                <a:lnTo>
                  <a:pt x="3074" y="2006"/>
                </a:lnTo>
                <a:lnTo>
                  <a:pt x="3177" y="2079"/>
                </a:lnTo>
                <a:lnTo>
                  <a:pt x="3284" y="2151"/>
                </a:lnTo>
                <a:lnTo>
                  <a:pt x="3397" y="2222"/>
                </a:lnTo>
                <a:lnTo>
                  <a:pt x="3514" y="2292"/>
                </a:lnTo>
                <a:lnTo>
                  <a:pt x="3635" y="2360"/>
                </a:lnTo>
                <a:lnTo>
                  <a:pt x="3761" y="2428"/>
                </a:lnTo>
                <a:lnTo>
                  <a:pt x="3892" y="2494"/>
                </a:lnTo>
                <a:lnTo>
                  <a:pt x="4027" y="2559"/>
                </a:lnTo>
                <a:lnTo>
                  <a:pt x="4166" y="2623"/>
                </a:lnTo>
                <a:lnTo>
                  <a:pt x="4309" y="2685"/>
                </a:lnTo>
                <a:lnTo>
                  <a:pt x="4456" y="2746"/>
                </a:lnTo>
                <a:lnTo>
                  <a:pt x="4607" y="2806"/>
                </a:lnTo>
                <a:lnTo>
                  <a:pt x="4762" y="2864"/>
                </a:lnTo>
                <a:lnTo>
                  <a:pt x="4921" y="2920"/>
                </a:lnTo>
                <a:lnTo>
                  <a:pt x="5083" y="2975"/>
                </a:lnTo>
                <a:lnTo>
                  <a:pt x="5249" y="3029"/>
                </a:lnTo>
                <a:lnTo>
                  <a:pt x="5418" y="3080"/>
                </a:lnTo>
                <a:lnTo>
                  <a:pt x="5591" y="3130"/>
                </a:lnTo>
                <a:lnTo>
                  <a:pt x="5767" y="3179"/>
                </a:lnTo>
                <a:lnTo>
                  <a:pt x="5946" y="3226"/>
                </a:lnTo>
                <a:lnTo>
                  <a:pt x="6128" y="3270"/>
                </a:lnTo>
                <a:lnTo>
                  <a:pt x="6313" y="3314"/>
                </a:lnTo>
                <a:lnTo>
                  <a:pt x="6501" y="3355"/>
                </a:lnTo>
                <a:lnTo>
                  <a:pt x="6691" y="3395"/>
                </a:lnTo>
                <a:lnTo>
                  <a:pt x="6884" y="3432"/>
                </a:lnTo>
                <a:lnTo>
                  <a:pt x="7080" y="3468"/>
                </a:lnTo>
                <a:lnTo>
                  <a:pt x="7277" y="3502"/>
                </a:lnTo>
                <a:lnTo>
                  <a:pt x="7477" y="3534"/>
                </a:lnTo>
                <a:lnTo>
                  <a:pt x="7679" y="3564"/>
                </a:lnTo>
                <a:lnTo>
                  <a:pt x="7883" y="3592"/>
                </a:lnTo>
                <a:lnTo>
                  <a:pt x="8088" y="3618"/>
                </a:lnTo>
                <a:lnTo>
                  <a:pt x="8295" y="3642"/>
                </a:lnTo>
                <a:lnTo>
                  <a:pt x="8504" y="3665"/>
                </a:lnTo>
                <a:lnTo>
                  <a:pt x="8714" y="3685"/>
                </a:lnTo>
                <a:lnTo>
                  <a:pt x="8925" y="3703"/>
                </a:lnTo>
                <a:lnTo>
                  <a:pt x="9138" y="3719"/>
                </a:lnTo>
                <a:lnTo>
                  <a:pt x="9351" y="3733"/>
                </a:lnTo>
                <a:lnTo>
                  <a:pt x="9565" y="3745"/>
                </a:lnTo>
                <a:lnTo>
                  <a:pt x="9780" y="3754"/>
                </a:lnTo>
                <a:lnTo>
                  <a:pt x="9996" y="3762"/>
                </a:lnTo>
                <a:lnTo>
                  <a:pt x="10212" y="3768"/>
                </a:lnTo>
                <a:lnTo>
                  <a:pt x="10428" y="3771"/>
                </a:lnTo>
                <a:lnTo>
                  <a:pt x="10645" y="3773"/>
                </a:lnTo>
                <a:lnTo>
                  <a:pt x="10861" y="3772"/>
                </a:lnTo>
                <a:lnTo>
                  <a:pt x="11078" y="3770"/>
                </a:lnTo>
                <a:lnTo>
                  <a:pt x="11294" y="3765"/>
                </a:lnTo>
                <a:lnTo>
                  <a:pt x="11510" y="3758"/>
                </a:lnTo>
                <a:lnTo>
                  <a:pt x="11725" y="3749"/>
                </a:lnTo>
                <a:lnTo>
                  <a:pt x="11939" y="3738"/>
                </a:lnTo>
                <a:lnTo>
                  <a:pt x="12153" y="3725"/>
                </a:lnTo>
                <a:lnTo>
                  <a:pt x="12366" y="3710"/>
                </a:lnTo>
                <a:lnTo>
                  <a:pt x="12578" y="3693"/>
                </a:lnTo>
                <a:lnTo>
                  <a:pt x="12788" y="3673"/>
                </a:lnTo>
                <a:lnTo>
                  <a:pt x="12998" y="3652"/>
                </a:lnTo>
                <a:lnTo>
                  <a:pt x="13206" y="3629"/>
                </a:lnTo>
                <a:lnTo>
                  <a:pt x="13412" y="3603"/>
                </a:lnTo>
                <a:lnTo>
                  <a:pt x="13616" y="3576"/>
                </a:lnTo>
                <a:lnTo>
                  <a:pt x="13819" y="3547"/>
                </a:lnTo>
                <a:lnTo>
                  <a:pt x="14020" y="3516"/>
                </a:lnTo>
                <a:lnTo>
                  <a:pt x="14020" y="3516"/>
                </a:lnTo>
                <a:lnTo>
                  <a:pt x="13819" y="3547"/>
                </a:lnTo>
                <a:lnTo>
                  <a:pt x="13616" y="3576"/>
                </a:lnTo>
                <a:lnTo>
                  <a:pt x="13412" y="3603"/>
                </a:lnTo>
                <a:lnTo>
                  <a:pt x="13206" y="3629"/>
                </a:lnTo>
                <a:lnTo>
                  <a:pt x="12998" y="3652"/>
                </a:lnTo>
                <a:lnTo>
                  <a:pt x="12788" y="3673"/>
                </a:lnTo>
                <a:lnTo>
                  <a:pt x="12578" y="3693"/>
                </a:lnTo>
                <a:lnTo>
                  <a:pt x="12366" y="3710"/>
                </a:lnTo>
                <a:lnTo>
                  <a:pt x="12153" y="3725"/>
                </a:lnTo>
                <a:lnTo>
                  <a:pt x="11939" y="3738"/>
                </a:lnTo>
                <a:lnTo>
                  <a:pt x="11725" y="3749"/>
                </a:lnTo>
                <a:lnTo>
                  <a:pt x="11510" y="3758"/>
                </a:lnTo>
                <a:lnTo>
                  <a:pt x="11294" y="3765"/>
                </a:lnTo>
                <a:lnTo>
                  <a:pt x="11078" y="3770"/>
                </a:lnTo>
                <a:lnTo>
                  <a:pt x="10861" y="3772"/>
                </a:lnTo>
                <a:lnTo>
                  <a:pt x="10645" y="3773"/>
                </a:lnTo>
                <a:lnTo>
                  <a:pt x="10428" y="3771"/>
                </a:lnTo>
                <a:lnTo>
                  <a:pt x="10212" y="3768"/>
                </a:lnTo>
                <a:lnTo>
                  <a:pt x="9996" y="3762"/>
                </a:lnTo>
                <a:lnTo>
                  <a:pt x="9780" y="3754"/>
                </a:lnTo>
                <a:lnTo>
                  <a:pt x="9565" y="3745"/>
                </a:lnTo>
                <a:lnTo>
                  <a:pt x="9351" y="3733"/>
                </a:lnTo>
                <a:lnTo>
                  <a:pt x="9138" y="3719"/>
                </a:lnTo>
                <a:lnTo>
                  <a:pt x="8925" y="3703"/>
                </a:lnTo>
                <a:lnTo>
                  <a:pt x="8714" y="3685"/>
                </a:lnTo>
                <a:lnTo>
                  <a:pt x="8504" y="3665"/>
                </a:lnTo>
                <a:lnTo>
                  <a:pt x="8295" y="3642"/>
                </a:lnTo>
                <a:lnTo>
                  <a:pt x="8088" y="3618"/>
                </a:lnTo>
                <a:lnTo>
                  <a:pt x="7883" y="3592"/>
                </a:lnTo>
                <a:lnTo>
                  <a:pt x="7679" y="3564"/>
                </a:lnTo>
                <a:lnTo>
                  <a:pt x="7477" y="3534"/>
                </a:lnTo>
                <a:lnTo>
                  <a:pt x="7277" y="3502"/>
                </a:lnTo>
                <a:lnTo>
                  <a:pt x="7080" y="3468"/>
                </a:lnTo>
                <a:lnTo>
                  <a:pt x="6884" y="3432"/>
                </a:lnTo>
                <a:lnTo>
                  <a:pt x="6691" y="3395"/>
                </a:lnTo>
                <a:lnTo>
                  <a:pt x="6501" y="3355"/>
                </a:lnTo>
                <a:lnTo>
                  <a:pt x="6313" y="3314"/>
                </a:lnTo>
                <a:lnTo>
                  <a:pt x="6128" y="3270"/>
                </a:lnTo>
                <a:lnTo>
                  <a:pt x="5946" y="3226"/>
                </a:lnTo>
                <a:lnTo>
                  <a:pt x="5767" y="3179"/>
                </a:lnTo>
                <a:lnTo>
                  <a:pt x="5591" y="3130"/>
                </a:lnTo>
                <a:lnTo>
                  <a:pt x="5418" y="3080"/>
                </a:lnTo>
                <a:lnTo>
                  <a:pt x="5249" y="3029"/>
                </a:lnTo>
                <a:lnTo>
                  <a:pt x="5083" y="2975"/>
                </a:lnTo>
                <a:lnTo>
                  <a:pt x="4921" y="2920"/>
                </a:lnTo>
                <a:lnTo>
                  <a:pt x="4762" y="2864"/>
                </a:lnTo>
                <a:lnTo>
                  <a:pt x="4607" y="2806"/>
                </a:lnTo>
                <a:lnTo>
                  <a:pt x="4456" y="2746"/>
                </a:lnTo>
                <a:lnTo>
                  <a:pt x="4309" y="2685"/>
                </a:lnTo>
                <a:lnTo>
                  <a:pt x="4166" y="2623"/>
                </a:lnTo>
                <a:lnTo>
                  <a:pt x="4027" y="2559"/>
                </a:lnTo>
                <a:lnTo>
                  <a:pt x="3892" y="2494"/>
                </a:lnTo>
                <a:lnTo>
                  <a:pt x="3761" y="2428"/>
                </a:lnTo>
                <a:lnTo>
                  <a:pt x="3635" y="2360"/>
                </a:lnTo>
                <a:lnTo>
                  <a:pt x="3514" y="2292"/>
                </a:lnTo>
                <a:lnTo>
                  <a:pt x="3397" y="2222"/>
                </a:lnTo>
                <a:lnTo>
                  <a:pt x="3284" y="2151"/>
                </a:lnTo>
                <a:lnTo>
                  <a:pt x="3177" y="2079"/>
                </a:lnTo>
                <a:lnTo>
                  <a:pt x="3074" y="2006"/>
                </a:lnTo>
                <a:lnTo>
                  <a:pt x="2976" y="1932"/>
                </a:lnTo>
                <a:lnTo>
                  <a:pt x="2882" y="1857"/>
                </a:lnTo>
                <a:lnTo>
                  <a:pt x="2794" y="1781"/>
                </a:lnTo>
                <a:lnTo>
                  <a:pt x="2711" y="1704"/>
                </a:lnTo>
                <a:lnTo>
                  <a:pt x="2633" y="1627"/>
                </a:lnTo>
                <a:lnTo>
                  <a:pt x="2559" y="1548"/>
                </a:lnTo>
                <a:lnTo>
                  <a:pt x="2491" y="1469"/>
                </a:lnTo>
                <a:lnTo>
                  <a:pt x="2429" y="1390"/>
                </a:lnTo>
                <a:lnTo>
                  <a:pt x="2371" y="1310"/>
                </a:lnTo>
                <a:lnTo>
                  <a:pt x="2319" y="1229"/>
                </a:lnTo>
                <a:lnTo>
                  <a:pt x="2272" y="1148"/>
                </a:lnTo>
                <a:lnTo>
                  <a:pt x="2230" y="1067"/>
                </a:lnTo>
                <a:lnTo>
                  <a:pt x="2194" y="985"/>
                </a:lnTo>
                <a:lnTo>
                  <a:pt x="2163" y="902"/>
                </a:lnTo>
                <a:lnTo>
                  <a:pt x="2138" y="820"/>
                </a:lnTo>
                <a:lnTo>
                  <a:pt x="0" y="907"/>
                </a:lnTo>
                <a:lnTo>
                  <a:pt x="1912" y="0"/>
                </a:lnTo>
                <a:lnTo>
                  <a:pt x="4275" y="733"/>
                </a:lnTo>
                <a:lnTo>
                  <a:pt x="2138" y="820"/>
                </a:lnTo>
              </a:path>
            </a:pathLst>
          </a:custGeom>
          <a:solidFill>
            <a:srgbClr val="000000"/>
          </a:solidFill>
          <a:ln/>
        </p:spPr>
        <p:style>
          <a:lnRef idx="0"/>
          <a:fillRef idx="0"/>
          <a:effectRef idx="0"/>
          <a:fontRef idx="minor"/>
        </p:style>
      </p:sp>
      <p:sp>
        <p:nvSpPr>
          <p:cNvPr id="579" name="CustomShape 12"/>
          <p:cNvSpPr/>
          <p:nvPr/>
        </p:nvSpPr>
        <p:spPr>
          <a:xfrm>
            <a:off x="9793080" y="4470840"/>
            <a:ext cx="14673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Build and Test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80" name="CustomShape 13"/>
          <p:cNvSpPr/>
          <p:nvPr/>
        </p:nvSpPr>
        <p:spPr>
          <a:xfrm>
            <a:off x="4464000" y="5979600"/>
            <a:ext cx="1439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Feedback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81" name="CustomShape 14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Continuous Integration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3" name="Picture 2" descr=""/>
          <p:cNvPicPr/>
          <p:nvPr/>
        </p:nvPicPr>
        <p:blipFill>
          <a:blip r:embed="rId1"/>
          <a:stretch/>
        </p:blipFill>
        <p:spPr>
          <a:xfrm>
            <a:off x="2317680" y="1321920"/>
            <a:ext cx="7186320" cy="523008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Risk Management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6" name="Content Placeholder 4" descr=""/>
          <p:cNvPicPr/>
          <p:nvPr/>
        </p:nvPicPr>
        <p:blipFill>
          <a:blip r:embed="rId1"/>
          <a:stretch/>
        </p:blipFill>
        <p:spPr>
          <a:xfrm>
            <a:off x="2192040" y="1802160"/>
            <a:ext cx="7383960" cy="4245840"/>
          </a:xfrm>
          <a:prstGeom prst="rect">
            <a:avLst/>
          </a:prstGeom>
          <a:ln>
            <a:noFill/>
          </a:ln>
        </p:spPr>
      </p:pic>
      <p:sp>
        <p:nvSpPr>
          <p:cNvPr id="587" name="CustomShape 2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Content Placeholder 4" descr=""/>
          <p:cNvPicPr/>
          <p:nvPr/>
        </p:nvPicPr>
        <p:blipFill>
          <a:blip r:embed="rId1"/>
          <a:stretch/>
        </p:blipFill>
        <p:spPr>
          <a:xfrm>
            <a:off x="3600000" y="2021040"/>
            <a:ext cx="4212720" cy="3954960"/>
          </a:xfrm>
          <a:prstGeom prst="rect">
            <a:avLst/>
          </a:prstGeom>
          <a:ln>
            <a:noFill/>
          </a:ln>
        </p:spPr>
      </p:pic>
      <p:sp>
        <p:nvSpPr>
          <p:cNvPr id="589" name="CustomShape 1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 II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Agenda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1154520" y="2603520"/>
            <a:ext cx="882432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Business</a:t>
            </a: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Quality</a:t>
            </a: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Technical Ability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2" descr=""/>
          <p:cNvPicPr/>
          <p:nvPr/>
        </p:nvPicPr>
        <p:blipFill>
          <a:blip r:embed="rId1"/>
          <a:stretch/>
        </p:blipFill>
        <p:spPr>
          <a:xfrm>
            <a:off x="936000" y="1684080"/>
            <a:ext cx="9963360" cy="4579920"/>
          </a:xfrm>
          <a:prstGeom prst="rect">
            <a:avLst/>
          </a:prstGeom>
          <a:ln>
            <a:noFill/>
          </a:ln>
        </p:spPr>
      </p:pic>
      <p:sp>
        <p:nvSpPr>
          <p:cNvPr id="591" name="CustomShape 1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 III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2"/>
          <p:cNvSpPr/>
          <p:nvPr/>
        </p:nvSpPr>
        <p:spPr>
          <a:xfrm>
            <a:off x="1154520" y="2603520"/>
            <a:ext cx="882432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Factory Method Pattern</a:t>
            </a: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Idea: Disguise the construction of a model with another class, the factory</a:t>
            </a: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In our case: Static methods to create new model objects</a:t>
            </a: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-&gt; filled with data, then returned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Design Patterns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6" name="Picture 2" descr=""/>
          <p:cNvPicPr/>
          <p:nvPr/>
        </p:nvPicPr>
        <p:blipFill>
          <a:blip r:embed="rId1"/>
          <a:stretch/>
        </p:blipFill>
        <p:spPr>
          <a:xfrm>
            <a:off x="2334240" y="1510200"/>
            <a:ext cx="7057800" cy="4609800"/>
          </a:xfrm>
          <a:prstGeom prst="rect">
            <a:avLst/>
          </a:prstGeom>
          <a:ln>
            <a:noFill/>
          </a:ln>
        </p:spPr>
      </p:pic>
      <p:sp>
        <p:nvSpPr>
          <p:cNvPr id="597" name="CustomShape 2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Design Patterns II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9" name="Picture 3" descr=""/>
          <p:cNvPicPr/>
          <p:nvPr/>
        </p:nvPicPr>
        <p:blipFill>
          <a:blip r:embed="rId1"/>
          <a:stretch/>
        </p:blipFill>
        <p:spPr>
          <a:xfrm>
            <a:off x="3384000" y="252000"/>
            <a:ext cx="5289840" cy="6372000"/>
          </a:xfrm>
          <a:prstGeom prst="rect">
            <a:avLst/>
          </a:prstGeom>
          <a:ln>
            <a:noFill/>
          </a:ln>
        </p:spPr>
      </p:pic>
      <p:sp>
        <p:nvSpPr>
          <p:cNvPr id="600" name="CustomShape 2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Metrics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1154520" y="964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Picture 2" descr=""/>
          <p:cNvPicPr/>
          <p:nvPr/>
        </p:nvPicPr>
        <p:blipFill>
          <a:blip r:embed="rId1"/>
          <a:stretch/>
        </p:blipFill>
        <p:spPr>
          <a:xfrm>
            <a:off x="367560" y="1368000"/>
            <a:ext cx="6472440" cy="5158440"/>
          </a:xfrm>
          <a:prstGeom prst="rect">
            <a:avLst/>
          </a:prstGeom>
          <a:ln>
            <a:noFill/>
          </a:ln>
        </p:spPr>
      </p:pic>
      <p:pic>
        <p:nvPicPr>
          <p:cNvPr id="603" name="Picture 5" descr=""/>
          <p:cNvPicPr/>
          <p:nvPr/>
        </p:nvPicPr>
        <p:blipFill>
          <a:blip r:embed="rId2"/>
          <a:stretch/>
        </p:blipFill>
        <p:spPr>
          <a:xfrm>
            <a:off x="6840000" y="1512000"/>
            <a:ext cx="4934160" cy="714240"/>
          </a:xfrm>
          <a:prstGeom prst="rect">
            <a:avLst/>
          </a:prstGeom>
          <a:ln>
            <a:noFill/>
          </a:ln>
        </p:spPr>
      </p:pic>
      <p:sp>
        <p:nvSpPr>
          <p:cNvPr id="604" name="CustomShape 2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Metrics II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2"/>
          <p:cNvSpPr/>
          <p:nvPr/>
        </p:nvSpPr>
        <p:spPr>
          <a:xfrm>
            <a:off x="1154520" y="2603520"/>
            <a:ext cx="882432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Tests, DIE, git, YouTrack SHOW Integration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Automated testing is important, why is it important. Are you mentioning that in your talk,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are you explaining how it is integrated into your project. what does this mean for the client? </a:t>
            </a:r>
            <a:br/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Present proof that yours are executed.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So - not only are you implementing it technically, but you are also arguing in your presentation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how it is integrated into your project management and software engineering process and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methodology of running your project.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 dont need to mention it 4 times, but for me I need to see whether you cover all aspects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of the testing during your talk.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Automation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1154520" y="2677680"/>
            <a:ext cx="4349160" cy="22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"/>
          <p:cNvSpPr/>
          <p:nvPr/>
        </p:nvSpPr>
        <p:spPr>
          <a:xfrm>
            <a:off x="1284120" y="1656000"/>
            <a:ext cx="3755880" cy="22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Class diagram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Technical Ability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live demo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10" name="CustomShape 3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Technology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1151640" y="473760"/>
            <a:ext cx="9288000" cy="610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648000" y="698040"/>
            <a:ext cx="5326920" cy="66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"/>
          <p:cNvSpPr/>
          <p:nvPr/>
        </p:nvSpPr>
        <p:spPr>
          <a:xfrm>
            <a:off x="609120" y="1604520"/>
            <a:ext cx="1097208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3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Technical Ability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615" name="CustomShape 4"/>
          <p:cNvSpPr/>
          <p:nvPr/>
        </p:nvSpPr>
        <p:spPr>
          <a:xfrm>
            <a:off x="1224000" y="2376000"/>
            <a:ext cx="12816000" cy="34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Account</a:t>
            </a: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CRUD Missions</a:t>
            </a: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CRUD Tasks</a:t>
            </a: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CRUD Rewards</a:t>
            </a: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Statistics</a:t>
            </a: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Achievements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b="0" lang="de-DE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Demo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154520" y="2677680"/>
            <a:ext cx="4349160" cy="22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br/>
            <a:endParaRPr b="0" lang="de-DE" sz="18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1312560" y="2038320"/>
            <a:ext cx="4191120" cy="22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Vision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Use Cases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Project management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RUP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Time estimation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Business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"/>
          <p:cNvSpPr/>
          <p:nvPr/>
        </p:nvSpPr>
        <p:spPr>
          <a:xfrm>
            <a:off x="1154520" y="2603520"/>
            <a:ext cx="882432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Blow up your motivation levels for reaching your goals!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Turn mundane tasks such as studying into a game!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Our Vision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2"/>
          <p:cNvSpPr/>
          <p:nvPr/>
        </p:nvSpPr>
        <p:spPr>
          <a:xfrm>
            <a:off x="1154520" y="2603520"/>
            <a:ext cx="882432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Make progress of learning digital and competitive</a:t>
            </a:r>
            <a:br/>
            <a:r>
              <a:rPr b="0" lang="de-DE" sz="2400" spc="-1" strike="noStrike">
                <a:solidFill>
                  <a:srgbClr val="404040"/>
                </a:solidFill>
                <a:latin typeface="Century Gothic"/>
              </a:rPr>
              <a:t> </a:t>
            </a: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Stay as motivated as you were in the beginning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Split your learning goal into various tasks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Vision – Structured Learning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"/>
          <p:cNvSpPr/>
          <p:nvPr/>
        </p:nvSpPr>
        <p:spPr>
          <a:xfrm>
            <a:off x="1154520" y="2603520"/>
            <a:ext cx="482328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Competitive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1154520" y="3179880"/>
            <a:ext cx="4823280" cy="2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Points for completing tasks</a:t>
            </a: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Highscore system</a:t>
            </a: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Group statistics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6208560" y="2603520"/>
            <a:ext cx="482328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Self-reflection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24" name="CustomShape 5"/>
          <p:cNvSpPr/>
          <p:nvPr/>
        </p:nvSpPr>
        <p:spPr>
          <a:xfrm>
            <a:off x="6208560" y="3179880"/>
            <a:ext cx="5442480" cy="2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Individual rating of (completed) tasks</a:t>
            </a: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Reward system outside groups</a:t>
            </a: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Spend points on personal rewards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525" name="CustomShape 6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Vision - Motivation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1154520" y="97380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2"/>
          <p:cNvSpPr/>
          <p:nvPr/>
        </p:nvSpPr>
        <p:spPr>
          <a:xfrm>
            <a:off x="502560" y="2419920"/>
            <a:ext cx="4336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3"/>
          <p:cNvSpPr/>
          <p:nvPr/>
        </p:nvSpPr>
        <p:spPr>
          <a:xfrm>
            <a:off x="1153440" y="5339880"/>
            <a:ext cx="4336560" cy="8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9" name="Grafik 1" descr=""/>
          <p:cNvPicPr/>
          <p:nvPr/>
        </p:nvPicPr>
        <p:blipFill>
          <a:blip r:embed="rId1"/>
          <a:stretch/>
        </p:blipFill>
        <p:spPr>
          <a:xfrm>
            <a:off x="5493240" y="1274400"/>
            <a:ext cx="5522760" cy="5277600"/>
          </a:xfrm>
          <a:prstGeom prst="rect">
            <a:avLst/>
          </a:prstGeom>
          <a:ln>
            <a:noFill/>
          </a:ln>
        </p:spPr>
      </p:pic>
      <p:sp>
        <p:nvSpPr>
          <p:cNvPr id="530" name="CustomShape 4"/>
          <p:cNvSpPr/>
          <p:nvPr/>
        </p:nvSpPr>
        <p:spPr>
          <a:xfrm>
            <a:off x="613800" y="4464000"/>
            <a:ext cx="28422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Dropped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* Delete Account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31" name="CustomShape 5"/>
          <p:cNvSpPr/>
          <p:nvPr/>
        </p:nvSpPr>
        <p:spPr>
          <a:xfrm>
            <a:off x="648000" y="1678680"/>
            <a:ext cx="331452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Important Use-Cases: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* Create Mission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* Manage Tasks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* Rewards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* Achievements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r>
              <a:rPr b="0" lang="de-DE" sz="2400" spc="-1" strike="noStrike">
                <a:solidFill>
                  <a:srgbClr val="000000"/>
                </a:solidFill>
                <a:latin typeface="Century Gothic"/>
                <a:ea typeface="DejaVu Sans"/>
              </a:rPr>
              <a:t>* Statistics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32" name="CustomShape 6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Scope – Usecases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1154520" y="2603520"/>
            <a:ext cx="882432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SCRUMMING</a:t>
            </a: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with project management tool „YouTrack“</a:t>
            </a: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Every week new sprint planning</a:t>
            </a:r>
            <a:endParaRPr b="0" lang="de-DE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Gives an overview of:</a:t>
            </a:r>
            <a:endParaRPr b="0" lang="de-DE" sz="2400" spc="-1" strike="noStrike">
              <a:latin typeface="Arial"/>
            </a:endParaRPr>
          </a:p>
          <a:p>
            <a:pPr lvl="1" marL="8002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Spent time</a:t>
            </a:r>
            <a:endParaRPr b="0" lang="de-DE" sz="2400" spc="-1" strike="noStrike">
              <a:latin typeface="Arial"/>
            </a:endParaRPr>
          </a:p>
          <a:p>
            <a:pPr lvl="1" marL="8002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Tasks ToDo/ in Progress/ Done</a:t>
            </a:r>
            <a:endParaRPr b="0" lang="de-DE" sz="2400" spc="-1" strike="noStrike">
              <a:latin typeface="Arial"/>
            </a:endParaRPr>
          </a:p>
          <a:p>
            <a:pPr lvl="1" marL="800280" indent="-3409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Work history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Project Management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609120" y="1604520"/>
            <a:ext cx="1097316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  <p:pic>
        <p:nvPicPr>
          <p:cNvPr id="536" name="Grafik 3" descr=""/>
          <p:cNvPicPr/>
          <p:nvPr/>
        </p:nvPicPr>
        <p:blipFill>
          <a:blip r:embed="rId1"/>
          <a:stretch/>
        </p:blipFill>
        <p:spPr>
          <a:xfrm>
            <a:off x="0" y="1604520"/>
            <a:ext cx="12193200" cy="5184360"/>
          </a:xfrm>
          <a:prstGeom prst="rect">
            <a:avLst/>
          </a:prstGeom>
          <a:ln>
            <a:noFill/>
          </a:ln>
        </p:spPr>
      </p:pic>
      <p:sp>
        <p:nvSpPr>
          <p:cNvPr id="537" name="CustomShape 2"/>
          <p:cNvSpPr/>
          <p:nvPr/>
        </p:nvSpPr>
        <p:spPr>
          <a:xfrm>
            <a:off x="1176120" y="519120"/>
            <a:ext cx="87598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Youtrack</a:t>
            </a:r>
            <a:endParaRPr b="0" lang="de-DE" sz="3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LibreOffice/5.4.5.1$Windows_X86_64 LibreOffice_project/79c9829dd5d8054ec39a82dc51cd9eff340dbee8</Application>
  <Words>447</Words>
  <Paragraphs>124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2018-12-08T12:08:55Z</dcterms:created>
  <dc:creator>Adam, Jannik</dc:creator>
  <dc:description/>
  <dc:language>de-DE</dc:language>
  <cp:lastModifiedBy/>
  <dcterms:modified xsi:type="dcterms:W3CDTF">2019-06-16T15:56:20Z</dcterms:modified>
  <cp:revision>50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Benutzerdefiniert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